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71" r:id="rId3"/>
    <p:sldId id="273" r:id="rId4"/>
    <p:sldId id="272" r:id="rId5"/>
    <p:sldId id="263" r:id="rId6"/>
    <p:sldId id="258" r:id="rId7"/>
    <p:sldId id="266" r:id="rId8"/>
    <p:sldId id="259" r:id="rId9"/>
    <p:sldId id="267" r:id="rId10"/>
    <p:sldId id="260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2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456" y="7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20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002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8292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85914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406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02268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4898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681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991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923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20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122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11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106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811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39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52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8884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" TargetMode="External"/><Relationship Id="rId2" Type="http://schemas.openxmlformats.org/officeDocument/2006/relationships/hyperlink" Target="https://ptici.info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и экология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1" y="3843867"/>
            <a:ext cx="11133715" cy="1947333"/>
          </a:xfrm>
        </p:spPr>
        <p:txBody>
          <a:bodyPr/>
          <a:lstStyle/>
          <a:p>
            <a:pPr algn="just"/>
            <a:r>
              <a:rPr lang="ru-RU" dirty="0" smtClean="0"/>
              <a:t>                                                                        Внеклассное мероприятие для 5 класса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автор – </a:t>
            </a:r>
            <a:r>
              <a:rPr lang="ru-RU" dirty="0" err="1" smtClean="0"/>
              <a:t>Галашева</a:t>
            </a:r>
            <a:r>
              <a:rPr lang="ru-RU" dirty="0" smtClean="0"/>
              <a:t> Светлана Юрьевна</a:t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      учитель математики МБОУ «</a:t>
            </a:r>
            <a:r>
              <a:rPr lang="ru-RU" dirty="0" err="1" smtClean="0"/>
              <a:t>Авнюгская</a:t>
            </a:r>
            <a:endParaRPr lang="ru-RU" dirty="0" smtClean="0"/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СОШ»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9340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784" y="552450"/>
            <a:ext cx="8301691" cy="4032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39900" y="5232400"/>
            <a:ext cx="94949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Орлан – белохвост (</a:t>
            </a:r>
            <a:r>
              <a:rPr lang="ru-RU" sz="4400" dirty="0" err="1" smtClean="0"/>
              <a:t>сероватень</a:t>
            </a:r>
            <a:r>
              <a:rPr lang="ru-RU" sz="4400" dirty="0" smtClean="0"/>
              <a:t>)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823156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44900" y="889000"/>
            <a:ext cx="47251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капитанов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032000"/>
            <a:ext cx="3987800" cy="260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2032000"/>
            <a:ext cx="3035300" cy="260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2587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24" y="584200"/>
            <a:ext cx="11293778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85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1473200"/>
            <a:ext cx="6642100" cy="4453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используемых источников:</a:t>
            </a: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Математика.5 класс.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Н.Я.Виленкин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В.И.Жохов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А.С.Чесноков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С.И.Шварцбург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изд. «Мнемозина», 2020 г.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Решетова Л.М., </a:t>
            </a:r>
            <a:r>
              <a:rPr lang="ru-RU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Чепкасова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Н.Ю.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Статья «Фрагмент сборника задач экологического содержания по математике для учащихся 5–9-х классов "Экология в цифрах"»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multiurok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Решение экологических задач.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en-US" sz="20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ru-RU" sz="20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20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ptici.info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en-US" sz="20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sz="20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20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ru.wikipedia.org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Infourok.ru/ekologicheskie-zadachi-po-matematike-klass-1711686.html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61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70200" y="1562100"/>
            <a:ext cx="70739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3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урока: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расширение знаний в области экологии посредством решения задании по математике за курс 5 класса.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187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6987" y="4367213"/>
            <a:ext cx="2232025" cy="2187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562100" y="1511300"/>
            <a:ext cx="81661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книга – это книга, которая содержит сведения о редких и исчезающих растениях и животных .</a:t>
            </a:r>
          </a:p>
          <a:p>
            <a:pPr algn="ctr"/>
            <a:endParaRPr lang="ru-RU" sz="2400" b="1" spc="5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книгу назвали именно «Красная книга?</a:t>
            </a:r>
          </a:p>
          <a:p>
            <a:pPr algn="ctr"/>
            <a:endParaRPr lang="ru-RU" sz="2400" b="1" spc="5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цвет -  сигнал тревоги, предупреждения. Он, как красный сигнал светофора, предупреждает: «Осторожно! Может случиться беда»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69504" y="742434"/>
            <a:ext cx="63512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spc="50" dirty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«Красная книга»?</a:t>
            </a:r>
            <a:endParaRPr lang="ru-RU" sz="3600" b="1" spc="50" dirty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8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ecology.aonb.ru/mUserFiles/Images/42(6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3136" y="559575"/>
            <a:ext cx="4000528" cy="535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651500" y="82343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В Красной книге Архангельской области насчитывается 51 вид беспозвоночных животных, 70- позвоночных животных, из них – 2 вида рыб, 2 вида амфибий, 2 вида рептилий, 36 – птиц и 27 – млекопитающих.</a:t>
            </a:r>
            <a:endParaRPr lang="ru-RU" b="1" spc="5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3" y="2300764"/>
            <a:ext cx="4714876" cy="385765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3567440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33598" y="3327400"/>
          <a:ext cx="7442202" cy="119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9968">
                  <a:extLst>
                    <a:ext uri="{9D8B030D-6E8A-4147-A177-3AD203B41FA5}">
                      <a16:colId xmlns:a16="http://schemas.microsoft.com/office/drawing/2014/main" val="201108981"/>
                    </a:ext>
                  </a:extLst>
                </a:gridCol>
                <a:gridCol w="1239968">
                  <a:extLst>
                    <a:ext uri="{9D8B030D-6E8A-4147-A177-3AD203B41FA5}">
                      <a16:colId xmlns:a16="http://schemas.microsoft.com/office/drawing/2014/main" val="2297172064"/>
                    </a:ext>
                  </a:extLst>
                </a:gridCol>
                <a:gridCol w="1239968">
                  <a:extLst>
                    <a:ext uri="{9D8B030D-6E8A-4147-A177-3AD203B41FA5}">
                      <a16:colId xmlns:a16="http://schemas.microsoft.com/office/drawing/2014/main" val="1154482956"/>
                    </a:ext>
                  </a:extLst>
                </a:gridCol>
                <a:gridCol w="1240766">
                  <a:extLst>
                    <a:ext uri="{9D8B030D-6E8A-4147-A177-3AD203B41FA5}">
                      <a16:colId xmlns:a16="http://schemas.microsoft.com/office/drawing/2014/main" val="2345797504"/>
                    </a:ext>
                  </a:extLst>
                </a:gridCol>
                <a:gridCol w="1240766">
                  <a:extLst>
                    <a:ext uri="{9D8B030D-6E8A-4147-A177-3AD203B41FA5}">
                      <a16:colId xmlns:a16="http://schemas.microsoft.com/office/drawing/2014/main" val="3765881501"/>
                    </a:ext>
                  </a:extLst>
                </a:gridCol>
                <a:gridCol w="1240766">
                  <a:extLst>
                    <a:ext uri="{9D8B030D-6E8A-4147-A177-3AD203B41FA5}">
                      <a16:colId xmlns:a16="http://schemas.microsoft.com/office/drawing/2014/main" val="2464205084"/>
                    </a:ext>
                  </a:extLst>
                </a:gridCol>
              </a:tblGrid>
              <a:tr h="5994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2400" dirty="0">
                          <a:effectLst/>
                        </a:rPr>
                        <a:t>0,7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2400" dirty="0">
                          <a:effectLst/>
                        </a:rPr>
                        <a:t>0,17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2400" dirty="0">
                          <a:effectLst/>
                        </a:rPr>
                        <a:t>1,07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2400" dirty="0">
                          <a:effectLst/>
                        </a:rPr>
                        <a:t>0,701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2400">
                          <a:effectLst/>
                        </a:rPr>
                        <a:t>0,71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2400">
                          <a:effectLst/>
                        </a:rPr>
                        <a:t>7,1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183991"/>
                  </a:ext>
                </a:extLst>
              </a:tr>
              <a:tr h="5994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Е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Л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Г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Т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Я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А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169630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55800" y="1689100"/>
            <a:ext cx="8709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числа в порядке возрастания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668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441845"/>
            <a:ext cx="4883150" cy="40618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013" y="441845"/>
            <a:ext cx="6194387" cy="34824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27300" y="4876800"/>
            <a:ext cx="703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БЕЛКА - ЛЕТЯГА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725800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93223" y="705394"/>
            <a:ext cx="9527177" cy="279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Решить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примеры на сложение и вычитание десятичных дробей и соотнести полученный ответ с буквой в таблице.          </a:t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1) 0,613 + 32,7                  4) 62,5 – 8,419                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7) 69,38 + 1,82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2) 5,2 + 317,9                    5) 7,3 + 0,865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0,41 – 0,385                  6) 0,33 –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0,2291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501904" y="3755349"/>
          <a:ext cx="6883394" cy="10325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3342">
                  <a:extLst>
                    <a:ext uri="{9D8B030D-6E8A-4147-A177-3AD203B41FA5}">
                      <a16:colId xmlns:a16="http://schemas.microsoft.com/office/drawing/2014/main" val="2472995736"/>
                    </a:ext>
                  </a:extLst>
                </a:gridCol>
                <a:gridCol w="983342">
                  <a:extLst>
                    <a:ext uri="{9D8B030D-6E8A-4147-A177-3AD203B41FA5}">
                      <a16:colId xmlns:a16="http://schemas.microsoft.com/office/drawing/2014/main" val="2799303428"/>
                    </a:ext>
                  </a:extLst>
                </a:gridCol>
                <a:gridCol w="983342">
                  <a:extLst>
                    <a:ext uri="{9D8B030D-6E8A-4147-A177-3AD203B41FA5}">
                      <a16:colId xmlns:a16="http://schemas.microsoft.com/office/drawing/2014/main" val="3403973997"/>
                    </a:ext>
                  </a:extLst>
                </a:gridCol>
                <a:gridCol w="983342">
                  <a:extLst>
                    <a:ext uri="{9D8B030D-6E8A-4147-A177-3AD203B41FA5}">
                      <a16:colId xmlns:a16="http://schemas.microsoft.com/office/drawing/2014/main" val="1953402233"/>
                    </a:ext>
                  </a:extLst>
                </a:gridCol>
                <a:gridCol w="983342">
                  <a:extLst>
                    <a:ext uri="{9D8B030D-6E8A-4147-A177-3AD203B41FA5}">
                      <a16:colId xmlns:a16="http://schemas.microsoft.com/office/drawing/2014/main" val="344553843"/>
                    </a:ext>
                  </a:extLst>
                </a:gridCol>
                <a:gridCol w="983342">
                  <a:extLst>
                    <a:ext uri="{9D8B030D-6E8A-4147-A177-3AD203B41FA5}">
                      <a16:colId xmlns:a16="http://schemas.microsoft.com/office/drawing/2014/main" val="2525023841"/>
                    </a:ext>
                  </a:extLst>
                </a:gridCol>
                <a:gridCol w="983342">
                  <a:extLst>
                    <a:ext uri="{9D8B030D-6E8A-4147-A177-3AD203B41FA5}">
                      <a16:colId xmlns:a16="http://schemas.microsoft.com/office/drawing/2014/main" val="4261612897"/>
                    </a:ext>
                  </a:extLst>
                </a:gridCol>
              </a:tblGrid>
              <a:tr h="5162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128645"/>
                  </a:ext>
                </a:extLst>
              </a:tr>
              <a:tr h="5162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8,165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33,313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0,1009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71,2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323,1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54,081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967266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501903" y="5041895"/>
          <a:ext cx="6883394" cy="10287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3342">
                  <a:extLst>
                    <a:ext uri="{9D8B030D-6E8A-4147-A177-3AD203B41FA5}">
                      <a16:colId xmlns:a16="http://schemas.microsoft.com/office/drawing/2014/main" val="957613615"/>
                    </a:ext>
                  </a:extLst>
                </a:gridCol>
                <a:gridCol w="983342">
                  <a:extLst>
                    <a:ext uri="{9D8B030D-6E8A-4147-A177-3AD203B41FA5}">
                      <a16:colId xmlns:a16="http://schemas.microsoft.com/office/drawing/2014/main" val="815375958"/>
                    </a:ext>
                  </a:extLst>
                </a:gridCol>
                <a:gridCol w="983342">
                  <a:extLst>
                    <a:ext uri="{9D8B030D-6E8A-4147-A177-3AD203B41FA5}">
                      <a16:colId xmlns:a16="http://schemas.microsoft.com/office/drawing/2014/main" val="2488205021"/>
                    </a:ext>
                  </a:extLst>
                </a:gridCol>
                <a:gridCol w="983342">
                  <a:extLst>
                    <a:ext uri="{9D8B030D-6E8A-4147-A177-3AD203B41FA5}">
                      <a16:colId xmlns:a16="http://schemas.microsoft.com/office/drawing/2014/main" val="2758809736"/>
                    </a:ext>
                  </a:extLst>
                </a:gridCol>
                <a:gridCol w="983342">
                  <a:extLst>
                    <a:ext uri="{9D8B030D-6E8A-4147-A177-3AD203B41FA5}">
                      <a16:colId xmlns:a16="http://schemas.microsoft.com/office/drawing/2014/main" val="3018805443"/>
                    </a:ext>
                  </a:extLst>
                </a:gridCol>
                <a:gridCol w="983342">
                  <a:extLst>
                    <a:ext uri="{9D8B030D-6E8A-4147-A177-3AD203B41FA5}">
                      <a16:colId xmlns:a16="http://schemas.microsoft.com/office/drawing/2014/main" val="4151220038"/>
                    </a:ext>
                  </a:extLst>
                </a:gridCol>
                <a:gridCol w="983342">
                  <a:extLst>
                    <a:ext uri="{9D8B030D-6E8A-4147-A177-3AD203B41FA5}">
                      <a16:colId xmlns:a16="http://schemas.microsoft.com/office/drawing/2014/main" val="530307839"/>
                    </a:ext>
                  </a:extLst>
                </a:gridCol>
              </a:tblGrid>
              <a:tr h="514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121611"/>
                  </a:ext>
                </a:extLst>
              </a:tr>
              <a:tr h="514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3905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535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56" y="0"/>
            <a:ext cx="514028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21343" y="1587500"/>
            <a:ext cx="60260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Первоцвет весенний ( примула)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70570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967335"/>
            <a:ext cx="6096000" cy="4580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24100" y="1490008"/>
            <a:ext cx="69723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Решить уравнение: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(х+2,5) – 4,8=2,4</a:t>
            </a:r>
          </a:p>
        </p:txBody>
      </p:sp>
    </p:spTree>
    <p:extLst>
      <p:ext uri="{BB962C8B-B14F-4D97-AF65-F5344CB8AC3E}">
        <p14:creationId xmlns:p14="http://schemas.microsoft.com/office/powerpoint/2010/main" val="1624175384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</TotalTime>
  <Words>232</Words>
  <Application>Microsoft Office PowerPoint</Application>
  <PresentationFormat>Широкоэкранный</PresentationFormat>
  <Paragraphs>70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Century Gothic</vt:lpstr>
      <vt:lpstr>Times New Roman</vt:lpstr>
      <vt:lpstr>Wingdings 3</vt:lpstr>
      <vt:lpstr>Сектор</vt:lpstr>
      <vt:lpstr>Математика и экология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и экология</dc:title>
  <dc:creator>Sonya</dc:creator>
  <cp:lastModifiedBy>Sonya</cp:lastModifiedBy>
  <cp:revision>13</cp:revision>
  <dcterms:created xsi:type="dcterms:W3CDTF">2021-04-04T14:44:57Z</dcterms:created>
  <dcterms:modified xsi:type="dcterms:W3CDTF">2021-04-04T17:16:53Z</dcterms:modified>
</cp:coreProperties>
</file>