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6" r:id="rId7"/>
    <p:sldId id="265" r:id="rId8"/>
    <p:sldId id="260" r:id="rId9"/>
    <p:sldId id="267" r:id="rId10"/>
    <p:sldId id="268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8B9B-E206-41B1-9F19-868D5BBCDAC9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1E687-0ACB-4E68-9363-B58B1821A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8C793-B4F4-48B7-86ED-A571C947E545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C102C-B966-444F-BF97-455E54CB3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CCF79-E844-419E-B5D1-32A1F34E7AAE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E230-ED9C-4A3A-B7AE-B11A33108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A8C4-2E69-47C2-8928-1FFC3B88DCE7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FC0-AA32-4D2A-BADB-8B82C0400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449F-4A2B-4622-B2CF-F91F7940884A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402F-12F2-4B84-925F-A0938E7A7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B7109-9771-4228-8A83-DC1138246930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C964-D74D-4098-806E-4438CE0F1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C1418-99BF-46AC-888E-09C366707AD7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CCEF-41AC-40C7-8AD7-020C8CFD1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2275C-F7D7-4419-B638-220763C15878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BFD4-D75E-4586-8E0F-D2B8C4361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0485D-1080-4C56-8EF1-D4FB1730158A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E556-64C8-4A91-8151-39A3BDB95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13FC2-E0D7-4642-A3D1-71525F166458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2EA51-F4C3-48B5-B1E0-0AA3A143F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C20B-75E1-4DF1-B82C-A67883D6FA42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87AC2-15AE-494D-9D80-EB9DA3C68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9109C-DB06-4BEA-92F7-EA06AADF472F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FDD4A8-2200-44DA-8E47-DB5503E7E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6" grpId="1"/>
      <p:bldP spid="1026" grpId="2"/>
      <p:bldP spid="102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27" grpId="1" build="allAtOnce">
        <p:tmplLst>
          <p:tmpl lvl="1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1208088"/>
            <a:ext cx="450056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ongolian Baiti" pitchFamily="66" charset="0"/>
              </a:rPr>
              <a:t>Финансовая математика ИЛИ Когда финансы не поют романсы!.</a:t>
            </a:r>
            <a:endParaRPr lang="ru-RU" sz="4000" b="1" dirty="0">
              <a:solidFill>
                <a:schemeClr val="bg1"/>
              </a:solidFill>
              <a:latin typeface="Mongolian Baiti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522920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МБОУ «</a:t>
            </a:r>
            <a:r>
              <a:rPr lang="ru-RU" sz="1400" b="1" dirty="0" err="1" smtClean="0"/>
              <a:t>Авнюгская</a:t>
            </a:r>
            <a:r>
              <a:rPr lang="ru-RU" sz="1400" b="1" dirty="0" smtClean="0"/>
              <a:t> СОШ»</a:t>
            </a:r>
          </a:p>
          <a:p>
            <a:r>
              <a:rPr lang="ru-RU" sz="1400" b="1" dirty="0" err="1" smtClean="0"/>
              <a:t>Галашева</a:t>
            </a:r>
            <a:r>
              <a:rPr lang="ru-RU" sz="1400" b="1" dirty="0" smtClean="0"/>
              <a:t> Светлана Юрьевна</a:t>
            </a:r>
            <a:endParaRPr lang="ru-RU" sz="1400" b="1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№ 5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428596" y="1643050"/>
            <a:ext cx="8229600" cy="393859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sz="2800" b="1" dirty="0" smtClean="0"/>
              <a:t>Банк А    </a:t>
            </a:r>
            <a:r>
              <a:rPr lang="ru-RU" sz="2800" dirty="0" smtClean="0"/>
              <a:t>17,5% годовых       </a:t>
            </a:r>
          </a:p>
          <a:p>
            <a:pPr algn="r">
              <a:lnSpc>
                <a:spcPct val="80000"/>
              </a:lnSpc>
              <a:buNone/>
            </a:pPr>
            <a:r>
              <a:rPr lang="ru-RU" sz="2800" b="1" i="1" dirty="0" smtClean="0"/>
              <a:t>У нас самые большие проценты!</a:t>
            </a:r>
          </a:p>
          <a:p>
            <a:pPr algn="just">
              <a:lnSpc>
                <a:spcPct val="80000"/>
              </a:lnSpc>
              <a:buNone/>
            </a:pPr>
            <a:endParaRPr lang="ru-RU" sz="2800" dirty="0" smtClean="0"/>
          </a:p>
          <a:p>
            <a:pPr algn="just">
              <a:lnSpc>
                <a:spcPct val="80000"/>
              </a:lnSpc>
              <a:buNone/>
            </a:pPr>
            <a:r>
              <a:rPr lang="ru-RU" sz="2800" dirty="0" smtClean="0"/>
              <a:t>Б</a:t>
            </a:r>
            <a:r>
              <a:rPr lang="ru-RU" sz="2800" b="1" dirty="0" smtClean="0"/>
              <a:t>анк Б    </a:t>
            </a:r>
            <a:r>
              <a:rPr lang="ru-RU" sz="2800" dirty="0" smtClean="0"/>
              <a:t>17% годовых +полугодовая  капитализация</a:t>
            </a:r>
          </a:p>
          <a:p>
            <a:pPr algn="r">
              <a:lnSpc>
                <a:spcPct val="80000"/>
              </a:lnSpc>
              <a:buNone/>
            </a:pPr>
            <a:r>
              <a:rPr lang="ru-RU" sz="2800" dirty="0" smtClean="0"/>
              <a:t> </a:t>
            </a:r>
            <a:r>
              <a:rPr lang="ru-RU" sz="2800" b="1" i="1" dirty="0" smtClean="0"/>
              <a:t>Надёжный банк!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Б</a:t>
            </a:r>
            <a:r>
              <a:rPr lang="ru-RU" sz="2800" b="1" dirty="0" smtClean="0"/>
              <a:t>анк В     </a:t>
            </a:r>
            <a:r>
              <a:rPr lang="ru-RU" sz="2600" dirty="0" smtClean="0"/>
              <a:t>16% годовых + поквартальная капитализация</a:t>
            </a:r>
          </a:p>
          <a:p>
            <a:pPr algn="r">
              <a:lnSpc>
                <a:spcPct val="80000"/>
              </a:lnSpc>
              <a:buNone/>
            </a:pPr>
            <a:r>
              <a:rPr lang="ru-RU" sz="2800" b="1" i="1" dirty="0" smtClean="0"/>
              <a:t>Гарантия Вашего успеха!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Б</a:t>
            </a:r>
            <a:r>
              <a:rPr lang="ru-RU" sz="2800" b="1" dirty="0" smtClean="0"/>
              <a:t>анк Е   </a:t>
            </a:r>
            <a:r>
              <a:rPr lang="ru-RU" sz="2800" dirty="0" smtClean="0"/>
              <a:t>12% годовых + ежемесячная   капитализация</a:t>
            </a:r>
            <a:br>
              <a:rPr lang="ru-RU" sz="2800" dirty="0" smtClean="0"/>
            </a:br>
            <a:r>
              <a:rPr lang="ru-RU" sz="2800" dirty="0" smtClean="0"/>
              <a:t>             </a:t>
            </a:r>
            <a:r>
              <a:rPr lang="ru-RU" sz="2800" b="1" i="1" dirty="0" smtClean="0"/>
              <a:t>Проценты начисляются каждый месяц! </a:t>
            </a:r>
            <a:endParaRPr lang="ru-RU" sz="2800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900112" y="1714488"/>
            <a:ext cx="7815291" cy="3571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БУДЬТЕ ЗДОРОВЫ!</a:t>
            </a:r>
          </a:p>
          <a:p>
            <a:pPr algn="ctr"/>
            <a:r>
              <a:rPr lang="ru-RU" sz="36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ЖИВИТЕ БОГАТО!</a:t>
            </a:r>
            <a:endParaRPr lang="ru-RU" sz="36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CBCBCB"/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500034" y="1643050"/>
            <a:ext cx="80645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 smtClean="0">
                <a:latin typeface="Comic Sans MS" pitchFamily="66" charset="0"/>
              </a:rPr>
              <a:t>Сотовые операторы МТС,БИЛАЙН, МЕГАФОН, ТЕЛЕ 2: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Comic Sans MS" pitchFamily="66" charset="0"/>
              </a:rPr>
              <a:t>Тренируем память(эмблема, </a:t>
            </a:r>
            <a:r>
              <a:rPr lang="ru-RU" sz="3200" dirty="0" err="1" smtClean="0">
                <a:latin typeface="Comic Sans MS" pitchFamily="66" charset="0"/>
              </a:rPr>
              <a:t>слоган</a:t>
            </a:r>
            <a:r>
              <a:rPr lang="ru-RU" sz="32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Comic Sans MS" pitchFamily="66" charset="0"/>
              </a:rPr>
              <a:t> Ищем выгодный тариф.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403350" y="476250"/>
            <a:ext cx="60483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Созвонимся!!!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4" name="Рисунок 3" descr="http://salsknews.ru/images/stories/september2012/te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929066"/>
            <a:ext cx="3827468" cy="244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331913" y="620713"/>
            <a:ext cx="59039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ВЫБИРАЙ!!!!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7" name="Рисунок 6" descr="http://im4-tub-ru.yandex.net/i?id=24971060-51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685804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1331913" y="620713"/>
            <a:ext cx="59039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ВЛОЖИТЕ ВАШИ ДЕНЕЖКИ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!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1928802"/>
            <a:ext cx="4572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РЕШАЕМ ЗАДАЧИ</a:t>
            </a:r>
          </a:p>
          <a:p>
            <a:pPr algn="ctr"/>
            <a:r>
              <a:rPr lang="ru-RU" sz="3200" dirty="0" smtClean="0">
                <a:latin typeface="Comic Sans MS" pitchFamily="66" charset="0"/>
              </a:rPr>
              <a:t> НА ПРОСТЫЕ И СЛОЖНЫЕ ПРОЦЕНТЫ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12" name="Рисунок 11" descr="http://prazdnik-na-bis.com/wp-content/uploads/2013/03/kak-stat-otlichniko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0770" y="3286124"/>
            <a:ext cx="425323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№ 1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288" y="1928802"/>
            <a:ext cx="8229600" cy="3071834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Вы открыли счёт в банке и положили на него сумму </a:t>
            </a:r>
            <a:r>
              <a:rPr lang="ru-RU" sz="3600" i="1" dirty="0" smtClean="0"/>
              <a:t>S</a:t>
            </a:r>
            <a:r>
              <a:rPr lang="ru-RU" sz="3600" i="1" baseline="-25000" dirty="0" smtClean="0"/>
              <a:t>0</a:t>
            </a:r>
            <a:r>
              <a:rPr lang="ru-RU" sz="3600" i="1" dirty="0" smtClean="0"/>
              <a:t>=600</a:t>
            </a:r>
            <a:r>
              <a:rPr lang="ru-RU" sz="3600" dirty="0" smtClean="0"/>
              <a:t> тысяч рублей под </a:t>
            </a:r>
            <a:r>
              <a:rPr lang="ru-RU" sz="3600" b="1" dirty="0" smtClean="0"/>
              <a:t>простые</a:t>
            </a:r>
            <a:r>
              <a:rPr lang="ru-RU" sz="3600" dirty="0" smtClean="0"/>
              <a:t> проценты по ставке 20% в год. Какой будет сумма вклада через год? 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3600" dirty="0" smtClean="0"/>
              <a:t>два года? три года? четыре года? </a:t>
            </a:r>
            <a:r>
              <a:rPr lang="ru-RU" sz="3600" i="1" dirty="0" err="1" smtClean="0"/>
              <a:t>n</a:t>
            </a:r>
            <a:r>
              <a:rPr lang="ru-RU" sz="3600" dirty="0" smtClean="0"/>
              <a:t> лет?</a:t>
            </a:r>
            <a:br>
              <a:rPr lang="ru-RU" sz="36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№ 2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288" y="1928802"/>
            <a:ext cx="8229600" cy="3071834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Вы открыли счёт в банке и положили на него сумму </a:t>
            </a:r>
            <a:r>
              <a:rPr lang="ru-RU" sz="3600" i="1" dirty="0" smtClean="0"/>
              <a:t>S</a:t>
            </a:r>
            <a:r>
              <a:rPr lang="ru-RU" sz="3600" i="1" baseline="-25000" dirty="0" smtClean="0"/>
              <a:t>0</a:t>
            </a:r>
            <a:r>
              <a:rPr lang="ru-RU" sz="3600" i="1" dirty="0" smtClean="0"/>
              <a:t>=600</a:t>
            </a:r>
            <a:r>
              <a:rPr lang="ru-RU" sz="3600" dirty="0" smtClean="0"/>
              <a:t> тысяч рублей под </a:t>
            </a:r>
            <a:r>
              <a:rPr lang="ru-RU" sz="3600" b="1" dirty="0" smtClean="0"/>
              <a:t>сложные</a:t>
            </a:r>
            <a:r>
              <a:rPr lang="ru-RU" sz="3600" dirty="0" smtClean="0"/>
              <a:t> проценты по ставке 20% в год. Какой будет сумма вклада через год? два года? три года? </a:t>
            </a:r>
            <a:r>
              <a:rPr lang="ru-RU" sz="3600" i="1" dirty="0" err="1" smtClean="0"/>
              <a:t>n</a:t>
            </a:r>
            <a:r>
              <a:rPr lang="ru-RU" sz="3600" dirty="0" smtClean="0"/>
              <a:t> лет?</a:t>
            </a:r>
            <a:br>
              <a:rPr lang="ru-RU" sz="3600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do.gendocs.ru/pars_docs/tw_refs/300/299120/299120_html_m680d711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№ 3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288" y="1928802"/>
            <a:ext cx="8229600" cy="393859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sz="2400" dirty="0" smtClean="0"/>
              <a:t>     </a:t>
            </a:r>
            <a:r>
              <a:rPr lang="ru-RU" dirty="0" smtClean="0"/>
              <a:t>Вкладчик положил на счёт в банке 25 000 рублей и в течение трёх лет не будет снимать деньги со счёта. Сколько денег будет на счету вкладчика через три года, если банк выплачивает 30% в год и проценты после каждого начисления присоединяются к начальной сумме , т.е. </a:t>
            </a:r>
            <a:r>
              <a:rPr lang="ru-RU" b="1" dirty="0" smtClean="0"/>
              <a:t>капитализируются.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Задача № 4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428596" y="1785926"/>
            <a:ext cx="8229600" cy="393859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dirty="0" smtClean="0"/>
              <a:t>   Банк «Магнат» принимает у населения вклады под 16% годовых и начисляет </a:t>
            </a:r>
            <a:r>
              <a:rPr lang="ru-RU" u="sng" dirty="0" smtClean="0"/>
              <a:t>простой</a:t>
            </a:r>
            <a:r>
              <a:rPr lang="ru-RU" dirty="0" smtClean="0"/>
              <a:t> процент. Банк «Капитал» принимает вклады у населения под 15% годовых и начисляет </a:t>
            </a:r>
            <a:r>
              <a:rPr lang="ru-RU" u="sng" dirty="0" smtClean="0"/>
              <a:t>сложный</a:t>
            </a:r>
            <a:r>
              <a:rPr lang="ru-RU" dirty="0" smtClean="0"/>
              <a:t> процент. Вы хотите положить в банк 500 тыс. рублей. В каком банке Вы откроете счёт, если срок вклада составит 1 год? 2 года, при условии, что деньги хранятся на счету весь срок?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281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Mongolian Baiti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 1</vt:lpstr>
      <vt:lpstr>Задача № 2</vt:lpstr>
      <vt:lpstr>Презентация PowerPoint</vt:lpstr>
      <vt:lpstr>Задача № 3</vt:lpstr>
      <vt:lpstr>Задача № 4</vt:lpstr>
      <vt:lpstr>Задача № 5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Sonya</cp:lastModifiedBy>
  <cp:revision>9</cp:revision>
  <dcterms:created xsi:type="dcterms:W3CDTF">2012-08-04T09:14:40Z</dcterms:created>
  <dcterms:modified xsi:type="dcterms:W3CDTF">2021-04-12T14:40:34Z</dcterms:modified>
</cp:coreProperties>
</file>